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398" r:id="rId4"/>
    <p:sldId id="484" r:id="rId5"/>
    <p:sldId id="483" r:id="rId6"/>
    <p:sldId id="492" r:id="rId7"/>
    <p:sldId id="491" r:id="rId8"/>
    <p:sldId id="493" r:id="rId9"/>
    <p:sldId id="494" r:id="rId10"/>
    <p:sldId id="657" r:id="rId11"/>
    <p:sldId id="658" r:id="rId12"/>
    <p:sldId id="661" r:id="rId13"/>
    <p:sldId id="419" r:id="rId14"/>
    <p:sldId id="655" r:id="rId15"/>
    <p:sldId id="656" r:id="rId16"/>
    <p:sldId id="490" r:id="rId17"/>
    <p:sldId id="466" r:id="rId18"/>
    <p:sldId id="659" r:id="rId19"/>
    <p:sldId id="662" r:id="rId20"/>
    <p:sldId id="660" r:id="rId21"/>
    <p:sldId id="477" r:id="rId22"/>
    <p:sldId id="399" r:id="rId23"/>
    <p:sldId id="409" r:id="rId24"/>
    <p:sldId id="481" r:id="rId25"/>
    <p:sldId id="4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10" Type="http://schemas.openxmlformats.org/officeDocument/2006/relationships/image" Target="../media/image2.png"/><Relationship Id="rId4" Type="http://schemas.openxmlformats.org/officeDocument/2006/relationships/image" Target="../media/image26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1.jpg"/><Relationship Id="rId7" Type="http://schemas.openxmlformats.org/officeDocument/2006/relationships/image" Target="../media/image3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ui5.hana.ondemand.com/docs/topics/6c47b2b39db9404582994070ec3d57a2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ervices.odata.org/" TargetMode="External"/><Relationship Id="rId4" Type="http://schemas.openxmlformats.org/officeDocument/2006/relationships/hyperlink" Target="https://services.odata.org/V2/Northwind/Northwind.sv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Northwind/Northwind.sv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3: </a:t>
            </a:r>
            <a:r>
              <a:rPr lang="en-IN" dirty="0"/>
              <a:t>Entity Selection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765-9FCA-43E7-B7AC-867085BF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7"/>
            <a:ext cx="5310964" cy="32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B6DE7-8634-46F0-B2C4-DA7CA85B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6" y="1333087"/>
            <a:ext cx="5333151" cy="325738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1EB097D-8946-4565-8EE8-7FC9501C6DF7}"/>
              </a:ext>
            </a:extLst>
          </p:cNvPr>
          <p:cNvSpPr/>
          <p:nvPr/>
        </p:nvSpPr>
        <p:spPr>
          <a:xfrm>
            <a:off x="5735835" y="2346406"/>
            <a:ext cx="720331" cy="12307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AFC7F-D861-4456-B3CE-867AC2A001B0}"/>
              </a:ext>
            </a:extLst>
          </p:cNvPr>
          <p:cNvSpPr txBox="1"/>
          <p:nvPr/>
        </p:nvSpPr>
        <p:spPr>
          <a:xfrm>
            <a:off x="424872" y="4987636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Object Selection(to be viewed in Master Page)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EAA9-3A81-40F0-B8C2-93811C0D4513}"/>
              </a:ext>
            </a:extLst>
          </p:cNvPr>
          <p:cNvSpPr txBox="1"/>
          <p:nvPr/>
        </p:nvSpPr>
        <p:spPr>
          <a:xfrm>
            <a:off x="6530109" y="4987636"/>
            <a:ext cx="5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3.2 Line Item Selection (to be viewed in Detail page)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 </a:t>
            </a:r>
            <a:r>
              <a:rPr lang="en-IN" dirty="0"/>
              <a:t>Finalizing the Project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0314-95F5-4EE6-930E-603910199CE2}"/>
              </a:ext>
            </a:extLst>
          </p:cNvPr>
          <p:cNvSpPr txBox="1"/>
          <p:nvPr/>
        </p:nvSpPr>
        <p:spPr>
          <a:xfrm>
            <a:off x="6271490" y="732923"/>
            <a:ext cx="47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Run the project from Run Configuration</a:t>
            </a:r>
            <a:endParaRPr lang="en-IN" b="1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4F0FDCF-8D4F-4AF6-99E9-FBCAFEBB215D}"/>
              </a:ext>
            </a:extLst>
          </p:cNvPr>
          <p:cNvSpPr/>
          <p:nvPr/>
        </p:nvSpPr>
        <p:spPr>
          <a:xfrm>
            <a:off x="8608230" y="2481151"/>
            <a:ext cx="363337" cy="7204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1E7BED-ABD6-4F0F-A467-EC00A476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" t="5912" r="5160" b="15978"/>
          <a:stretch/>
        </p:blipFill>
        <p:spPr>
          <a:xfrm>
            <a:off x="9026925" y="2399739"/>
            <a:ext cx="3070452" cy="883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685860-6608-4CF6-8AD1-85B87B89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7" y="1333087"/>
            <a:ext cx="1573086" cy="38208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533B42-694A-4C06-93F7-3F5CFBE2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2" y="1228894"/>
            <a:ext cx="5565420" cy="382080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A29DD-FFCC-4CC0-8689-BA4FA6D097D8}"/>
              </a:ext>
            </a:extLst>
          </p:cNvPr>
          <p:cNvCxnSpPr>
            <a:cxnSpLocks/>
          </p:cNvCxnSpPr>
          <p:nvPr/>
        </p:nvCxnSpPr>
        <p:spPr>
          <a:xfrm>
            <a:off x="6271489" y="779090"/>
            <a:ext cx="1" cy="437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78459-C71F-40A4-A96A-FA85FFCAC893}"/>
              </a:ext>
            </a:extLst>
          </p:cNvPr>
          <p:cNvSpPr txBox="1"/>
          <p:nvPr/>
        </p:nvSpPr>
        <p:spPr>
          <a:xfrm>
            <a:off x="424872" y="923699"/>
            <a:ext cx="768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 With Northwind OData Services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AE0D3-7724-4A82-9E60-7C5EF52AE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293031"/>
            <a:ext cx="10861964" cy="50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2936862"/>
            <a:ext cx="2895600" cy="96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3977853"/>
            <a:ext cx="1325880" cy="38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624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3900471"/>
            <a:ext cx="0" cy="7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020455"/>
            <a:ext cx="2895600" cy="11014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205849"/>
            <a:ext cx="1474190" cy="4249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2559452"/>
            <a:ext cx="1306830" cy="315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544022" y="496534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430604" y="1046495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49D93-3899-4EE5-A0A8-3227062DAD8B}"/>
              </a:ext>
            </a:extLst>
          </p:cNvPr>
          <p:cNvSpPr txBox="1"/>
          <p:nvPr/>
        </p:nvSpPr>
        <p:spPr>
          <a:xfrm>
            <a:off x="430605" y="253390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7462982" y="3447152"/>
            <a:ext cx="2660073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27D49-7197-4CBE-BE73-880483152B7F}"/>
              </a:ext>
            </a:extLst>
          </p:cNvPr>
          <p:cNvSpPr txBox="1"/>
          <p:nvPr/>
        </p:nvSpPr>
        <p:spPr>
          <a:xfrm>
            <a:off x="261764" y="132759"/>
            <a:ext cx="52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3DA18E-5EE0-4727-96E7-7519A72E9898}"/>
              </a:ext>
            </a:extLst>
          </p:cNvPr>
          <p:cNvSpPr txBox="1"/>
          <p:nvPr/>
        </p:nvSpPr>
        <p:spPr>
          <a:xfrm>
            <a:off x="234373" y="2363267"/>
            <a:ext cx="607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7933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4730171" y="2142837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231789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023" y="1231789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624" y="5293741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4481609" y="3890450"/>
            <a:ext cx="1009174" cy="131090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97110" y="34675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8" y="1330595"/>
            <a:ext cx="586509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</a:t>
            </a:r>
            <a:r>
              <a:rPr lang="en-IN" dirty="0" err="1">
                <a:solidFill>
                  <a:srgbClr val="000000"/>
                </a:solidFill>
              </a:rPr>
              <a:t>servies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break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Deploying Ui App into Fiori Launchpad</a:t>
            </a:r>
            <a:r>
              <a:rPr lang="en-US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Fiori Launchpad Configuration For Tiles </a:t>
            </a: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2047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28E149E-211C-4771-AC10-186259BC4D48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424134" y="938129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E0BC-78EA-47DF-A4EE-7F225FBF5F0A}"/>
              </a:ext>
            </a:extLst>
          </p:cNvPr>
          <p:cNvSpPr txBox="1"/>
          <p:nvPr/>
        </p:nvSpPr>
        <p:spPr>
          <a:xfrm>
            <a:off x="350981" y="387927"/>
            <a:ext cx="991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350981" y="1339272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780365-9E81-430F-947E-72CEEB3D9A7F}"/>
              </a:ext>
            </a:extLst>
          </p:cNvPr>
          <p:cNvSpPr txBox="1"/>
          <p:nvPr/>
        </p:nvSpPr>
        <p:spPr>
          <a:xfrm>
            <a:off x="267681" y="369454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ooper Black" panose="0208090404030B020404" pitchFamily="18" charset="0"/>
              </a:rPr>
              <a:t>SAP OData V2 (Version 2)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4E4B-4286-43FE-BF7A-6228729A36E9}"/>
              </a:ext>
            </a:extLst>
          </p:cNvPr>
          <p:cNvSpPr txBox="1"/>
          <p:nvPr/>
        </p:nvSpPr>
        <p:spPr>
          <a:xfrm>
            <a:off x="424873" y="1019703"/>
            <a:ext cx="9172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OData v2 is a set of new standards which are add-ons to SAP OData V1, and these are as follows: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Client-side sorting and filtering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All requests can be batched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All data is cached in the model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Automatic Message handling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You can read more about SAP OData v2 vs OData v1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42C40"/>
                </a:solidFill>
                <a:effectLst/>
                <a:hlinkClick r:id="rId2"/>
              </a:rPr>
              <a:t>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A0843-0C83-41CC-A6F7-A34A36DAF0E8}"/>
              </a:ext>
            </a:extLst>
          </p:cNvPr>
          <p:cNvSpPr txBox="1"/>
          <p:nvPr/>
        </p:nvSpPr>
        <p:spPr>
          <a:xfrm>
            <a:off x="507609" y="3241964"/>
            <a:ext cx="727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Northwind OData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7D94E-329C-49C3-938B-9D0141770F44}"/>
              </a:ext>
            </a:extLst>
          </p:cNvPr>
          <p:cNvSpPr txBox="1"/>
          <p:nvPr/>
        </p:nvSpPr>
        <p:spPr>
          <a:xfrm>
            <a:off x="507609" y="4093208"/>
            <a:ext cx="9679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Northwind is publicly available OData service. You can use this freely available OData service to learn how to use and consume OData service in SAPUI5 applications with SAP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WebIDE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free OData service: </a:t>
            </a:r>
            <a:r>
              <a:rPr lang="en-IN" b="0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https://services.odata.org/</a:t>
            </a:r>
            <a:endParaRPr lang="en-IN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13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89B8-2186-44A8-A75F-DD492285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" y="2506107"/>
            <a:ext cx="2429164" cy="267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1B9E32-7A3A-4A64-AF0A-5191CB59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94" y="2506107"/>
            <a:ext cx="4227021" cy="2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F263-407D-4E56-8F1A-0DE1625C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18" y="2506106"/>
            <a:ext cx="3638659" cy="267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424872" y="90546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Fiori Application From Template which Consumes Northwind OData service</a:t>
            </a:r>
          </a:p>
          <a:p>
            <a:endParaRPr lang="en-US" dirty="0"/>
          </a:p>
          <a:p>
            <a:r>
              <a:rPr lang="en-US" b="1" dirty="0"/>
              <a:t>Step1: </a:t>
            </a:r>
            <a:r>
              <a:rPr lang="en-US" dirty="0"/>
              <a:t>Starting Project from Template</a:t>
            </a:r>
            <a:endParaRPr lang="en-IN" b="1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2B2F87C-2FBD-43D3-AB10-61AD9478E7A0}"/>
              </a:ext>
            </a:extLst>
          </p:cNvPr>
          <p:cNvSpPr/>
          <p:nvPr/>
        </p:nvSpPr>
        <p:spPr>
          <a:xfrm>
            <a:off x="3145002" y="3288145"/>
            <a:ext cx="481691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5CD809-49F4-45C3-ABB4-EC4ECD5A8D46}"/>
              </a:ext>
            </a:extLst>
          </p:cNvPr>
          <p:cNvSpPr/>
          <p:nvPr/>
        </p:nvSpPr>
        <p:spPr>
          <a:xfrm>
            <a:off x="7986262" y="3288145"/>
            <a:ext cx="472456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66465-D91E-4EB0-867A-7B6A793E4FAD}"/>
              </a:ext>
            </a:extLst>
          </p:cNvPr>
          <p:cNvSpPr txBox="1"/>
          <p:nvPr/>
        </p:nvSpPr>
        <p:spPr>
          <a:xfrm>
            <a:off x="628073" y="5486400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From Template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F958-B324-4948-9921-0111D592D702}"/>
              </a:ext>
            </a:extLst>
          </p:cNvPr>
          <p:cNvSpPr txBox="1"/>
          <p:nvPr/>
        </p:nvSpPr>
        <p:spPr>
          <a:xfrm>
            <a:off x="3626693" y="5486400"/>
            <a:ext cx="41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Selection (Fiori Application)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B05E-D5B9-4276-9F85-9CEAAA974547}"/>
              </a:ext>
            </a:extLst>
          </p:cNvPr>
          <p:cNvSpPr txBox="1"/>
          <p:nvPr/>
        </p:nvSpPr>
        <p:spPr>
          <a:xfrm>
            <a:off x="8697456" y="5496459"/>
            <a:ext cx="3260436" cy="3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Type &amp; Layout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88567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2: </a:t>
            </a:r>
            <a:r>
              <a:rPr lang="en-IN" dirty="0"/>
              <a:t>Data Source and Service Selection</a:t>
            </a:r>
          </a:p>
          <a:p>
            <a:r>
              <a:rPr lang="en-IN" b="1" dirty="0"/>
              <a:t> service url: </a:t>
            </a:r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1C4A-D237-4393-B665-989B82A0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561082"/>
            <a:ext cx="9892146" cy="47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12994</TotalTime>
  <Words>1363</Words>
  <Application>Microsoft Office PowerPoint</Application>
  <PresentationFormat>Widescreen</PresentationFormat>
  <Paragraphs>245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614</cp:revision>
  <dcterms:created xsi:type="dcterms:W3CDTF">2016-07-10T03:33:26Z</dcterms:created>
  <dcterms:modified xsi:type="dcterms:W3CDTF">2021-05-22T08:30:53Z</dcterms:modified>
</cp:coreProperties>
</file>